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D20"/>
    <a:srgbClr val="E36729"/>
    <a:srgbClr val="D81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08"/>
  </p:normalViewPr>
  <p:slideViewPr>
    <p:cSldViewPr snapToGrid="0" snapToObjects="1">
      <p:cViewPr varScale="1">
        <p:scale>
          <a:sx n="45" d="100"/>
          <a:sy n="45" d="100"/>
        </p:scale>
        <p:origin x="1596" y="4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3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55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5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61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4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8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45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59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12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9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0C9419D-4FB9-AB42-BE60-6ECAB90A4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8712D0D-83CB-ED41-A027-AC021D8A2C65}"/>
              </a:ext>
            </a:extLst>
          </p:cNvPr>
          <p:cNvSpPr txBox="1"/>
          <p:nvPr/>
        </p:nvSpPr>
        <p:spPr>
          <a:xfrm>
            <a:off x="561873" y="1685671"/>
            <a:ext cx="5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健康寿命をのばす決め手は歯の健康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A0F73B6-720A-6B4F-90B9-374BE866602A}"/>
              </a:ext>
            </a:extLst>
          </p:cNvPr>
          <p:cNvSpPr txBox="1"/>
          <p:nvPr/>
        </p:nvSpPr>
        <p:spPr>
          <a:xfrm>
            <a:off x="561873" y="2041081"/>
            <a:ext cx="5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■歯の健康状態が将来に影響する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EAD7205-6A04-A844-B8CE-1410A66E1D3A}"/>
              </a:ext>
            </a:extLst>
          </p:cNvPr>
          <p:cNvSpPr txBox="1"/>
          <p:nvPr/>
        </p:nvSpPr>
        <p:spPr>
          <a:xfrm>
            <a:off x="561874" y="2360060"/>
            <a:ext cx="388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　歯科で受診する人は多く、疾病別医療費・件数ともトップは歯科に関連するものです。実は、歯の健康状態は健康寿命と大きく関わっており、自分の歯が多く残っている人ほど、よくかむ（食べる）ことができるため、全身の健康状態がよく、また認知症にもなりにくいといわれています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50C07DA-9279-9845-BDDE-320F6B4D7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6302333"/>
            <a:ext cx="6350000" cy="383540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D33009D-C7B7-5944-913B-10231FF9268A}"/>
              </a:ext>
            </a:extLst>
          </p:cNvPr>
          <p:cNvSpPr txBox="1"/>
          <p:nvPr/>
        </p:nvSpPr>
        <p:spPr>
          <a:xfrm>
            <a:off x="1933575" y="6311858"/>
            <a:ext cx="3702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>
                <a:solidFill>
                  <a:schemeClr val="bg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いつまでも歯を健康に保つポイント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B869987-005C-894B-841A-B0BEFB94045D}"/>
              </a:ext>
            </a:extLst>
          </p:cNvPr>
          <p:cNvCxnSpPr/>
          <p:nvPr/>
        </p:nvCxnSpPr>
        <p:spPr>
          <a:xfrm>
            <a:off x="4310743" y="6735061"/>
            <a:ext cx="0" cy="3290681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>
            <a:extLst>
              <a:ext uri="{FF2B5EF4-FFF2-40B4-BE49-F238E27FC236}">
                <a16:creationId xmlns:a16="http://schemas.microsoft.com/office/drawing/2014/main" id="{09DDF0B3-B7A8-7E41-84BE-B22C6DE5A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4" y="7073030"/>
            <a:ext cx="995747" cy="677108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E800F0F-6143-7442-8B4B-23B7394D4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96" y="7282570"/>
            <a:ext cx="945960" cy="99574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5D8DC0F-279F-B643-8059-83B22DCC3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797" y="7620838"/>
            <a:ext cx="1125195" cy="121481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9F5D910E-1C87-994B-9BDB-AEB79FCED1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8755" y="7480468"/>
            <a:ext cx="906129" cy="81651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E46B2FB2-EE09-C646-8FE9-2054440D99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2159" y="9003902"/>
            <a:ext cx="1234727" cy="114511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0D688CE1-B13F-124B-BD49-FC0CE8B3DB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3949" y="8524545"/>
            <a:ext cx="1613188" cy="161318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45BB2C9F-EF06-F64E-9F68-AD827E916F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2855" y="9136488"/>
            <a:ext cx="692310" cy="670332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ACC998D6-4901-484E-A05A-F9B7CE0010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3732" y="9105191"/>
            <a:ext cx="1076927" cy="4395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F3EEF25A-3E5D-4C41-9328-24E3DF965F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3585" y="9568505"/>
            <a:ext cx="923080" cy="439562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F86795AC-487B-5E4C-BFFA-37417F9B0C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90373" y="8102124"/>
            <a:ext cx="1663700" cy="10795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0F3C9337-63DA-E54A-8BC9-29AF6561E2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32850" y="9064130"/>
            <a:ext cx="1117600" cy="11049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43C4DBD5-3E28-714E-8513-9F5556B0D6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9257" y="1685671"/>
            <a:ext cx="1612900" cy="23495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2E6256BD-B184-1640-88DC-C0E1E3E620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324" y="1685671"/>
            <a:ext cx="1130300" cy="1092200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565AE84-851D-1F4F-9FBC-9B9D736E7A34}"/>
              </a:ext>
            </a:extLst>
          </p:cNvPr>
          <p:cNvSpPr/>
          <p:nvPr/>
        </p:nvSpPr>
        <p:spPr>
          <a:xfrm>
            <a:off x="604837" y="4094305"/>
            <a:ext cx="6350000" cy="19833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4B7DB5BF-F7F3-A646-922F-D8EB35FC78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7008" y="4442528"/>
            <a:ext cx="1282700" cy="1282700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141B103-E313-D64D-A188-0AE21E641855}"/>
              </a:ext>
            </a:extLst>
          </p:cNvPr>
          <p:cNvSpPr txBox="1"/>
          <p:nvPr/>
        </p:nvSpPr>
        <p:spPr>
          <a:xfrm>
            <a:off x="714304" y="4719248"/>
            <a:ext cx="1268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>
                <a:solidFill>
                  <a:srgbClr val="FFFF00"/>
                </a:solidFill>
                <a:latin typeface="A-OTF Gothic MB101 Pro B" panose="020B0400000000000000" pitchFamily="34" charset="-128"/>
                <a:ea typeface="A-OTF Gothic MB101 Pro B" panose="020B0400000000000000" pitchFamily="34" charset="-128"/>
              </a:rPr>
              <a:t>歯の影響は</a:t>
            </a:r>
            <a:endParaRPr kumimoji="1" lang="en-US" altLang="ja-JP" sz="1400" b="1" dirty="0">
              <a:solidFill>
                <a:srgbClr val="FFFF00"/>
              </a:solidFill>
              <a:latin typeface="A-OTF Gothic MB101 Pro B" panose="020B0400000000000000" pitchFamily="34" charset="-128"/>
              <a:ea typeface="A-OTF Gothic MB101 Pro B" panose="020B0400000000000000" pitchFamily="34" charset="-128"/>
            </a:endParaRPr>
          </a:p>
          <a:p>
            <a:pPr algn="ctr"/>
            <a:r>
              <a:rPr kumimoji="1" lang="ja-JP" altLang="en-US" sz="1400" b="1">
                <a:solidFill>
                  <a:srgbClr val="FFFF00"/>
                </a:solidFill>
                <a:latin typeface="A-OTF Gothic MB101 Pro B" panose="020B0400000000000000" pitchFamily="34" charset="-128"/>
                <a:ea typeface="A-OTF Gothic MB101 Pro B" panose="020B0400000000000000" pitchFamily="34" charset="-128"/>
              </a:rPr>
              <a:t>こんな</a:t>
            </a:r>
            <a:endParaRPr kumimoji="1" lang="en-US" altLang="ja-JP" sz="1400" b="1" dirty="0">
              <a:solidFill>
                <a:srgbClr val="FFFF00"/>
              </a:solidFill>
              <a:latin typeface="A-OTF Gothic MB101 Pro B" panose="020B0400000000000000" pitchFamily="34" charset="-128"/>
              <a:ea typeface="A-OTF Gothic MB101 Pro B" panose="020B0400000000000000" pitchFamily="34" charset="-128"/>
            </a:endParaRPr>
          </a:p>
          <a:p>
            <a:pPr algn="ctr"/>
            <a:r>
              <a:rPr kumimoji="1" lang="ja-JP" altLang="en-US" sz="1400" b="1">
                <a:solidFill>
                  <a:srgbClr val="FFFF00"/>
                </a:solidFill>
                <a:latin typeface="A-OTF Gothic MB101 Pro B" panose="020B0400000000000000" pitchFamily="34" charset="-128"/>
                <a:ea typeface="A-OTF Gothic MB101 Pro B" panose="020B0400000000000000" pitchFamily="34" charset="-128"/>
              </a:rPr>
              <a:t>ところにも！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8B23246-7A84-0B4F-B16B-DEC0BD10FF14}"/>
              </a:ext>
            </a:extLst>
          </p:cNvPr>
          <p:cNvSpPr txBox="1"/>
          <p:nvPr/>
        </p:nvSpPr>
        <p:spPr>
          <a:xfrm>
            <a:off x="1960386" y="4252640"/>
            <a:ext cx="51444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solidFill>
                  <a:srgbClr val="FF0000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6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肥満　</a:t>
            </a:r>
            <a:r>
              <a:rPr lang="ja-JP" altLang="en-US" sz="1600">
                <a:solidFill>
                  <a:srgbClr val="FF0000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6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糖尿病　</a:t>
            </a:r>
            <a:r>
              <a:rPr lang="ja-JP" altLang="en-US" sz="1600">
                <a:solidFill>
                  <a:srgbClr val="FF0000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6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心臓病　</a:t>
            </a:r>
            <a:r>
              <a:rPr lang="ja-JP" altLang="en-US" sz="1600">
                <a:solidFill>
                  <a:srgbClr val="FF0000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6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動脈硬化</a:t>
            </a:r>
          </a:p>
          <a:p>
            <a:r>
              <a:rPr lang="ja-JP" altLang="en-US" sz="1600">
                <a:solidFill>
                  <a:srgbClr val="FF0000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6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胃腸障害　</a:t>
            </a:r>
            <a:r>
              <a:rPr lang="ja-JP" altLang="en-US" sz="1600">
                <a:solidFill>
                  <a:srgbClr val="FF0000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6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骨粗しょう症</a:t>
            </a:r>
          </a:p>
          <a:p>
            <a:r>
              <a:rPr lang="ja-JP" altLang="en-US" sz="1600">
                <a:solidFill>
                  <a:srgbClr val="FF0000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6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肩こり・頭痛・顎関節症・腰痛</a:t>
            </a:r>
          </a:p>
          <a:p>
            <a:r>
              <a:rPr lang="ja-JP" altLang="en-US" sz="1600">
                <a:solidFill>
                  <a:srgbClr val="FF0000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6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誤嚥性</a:t>
            </a:r>
            <a:r>
              <a:rPr lang="ja-JP" altLang="en-US" sz="9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（ごえんせい）</a:t>
            </a:r>
            <a:r>
              <a:rPr lang="ja-JP" altLang="en-US" sz="16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肺炎（高齢者）</a:t>
            </a:r>
          </a:p>
          <a:p>
            <a:r>
              <a:rPr lang="ja-JP" altLang="en-US" sz="1600">
                <a:solidFill>
                  <a:srgbClr val="FF0000"/>
                </a:solidFill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●</a:t>
            </a:r>
            <a:r>
              <a:rPr lang="ja-JP" altLang="en-US" sz="16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認知症</a:t>
            </a:r>
          </a:p>
          <a:p>
            <a:r>
              <a:rPr lang="en-US" altLang="ja-JP" sz="9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※</a:t>
            </a:r>
            <a:r>
              <a:rPr lang="ja-JP" altLang="en-US" sz="9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歯周病菌の炎症物質や歯の喪失等に</a:t>
            </a:r>
          </a:p>
          <a:p>
            <a:r>
              <a:rPr lang="ja-JP" altLang="en-US" sz="9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　より、全身にさまざまな影響が出てきます。</a:t>
            </a: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91B22E6B-DDC4-3F48-B298-19D4BB51C6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4971" y="5291910"/>
            <a:ext cx="1945396" cy="667399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50EDAF81-F15D-0843-A9A1-559A9E2B0088}"/>
              </a:ext>
            </a:extLst>
          </p:cNvPr>
          <p:cNvSpPr/>
          <p:nvPr/>
        </p:nvSpPr>
        <p:spPr>
          <a:xfrm>
            <a:off x="4921551" y="5363142"/>
            <a:ext cx="17160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歯がほとんどない人は、</a:t>
            </a:r>
            <a:r>
              <a:rPr lang="en-US" altLang="ja-JP" sz="900" dirty="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20</a:t>
            </a:r>
            <a:r>
              <a:rPr lang="ja-JP" altLang="en-US" sz="9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本</a:t>
            </a:r>
          </a:p>
          <a:p>
            <a:r>
              <a:rPr lang="ja-JP" altLang="en-US" sz="9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以上残っている人に比べ、</a:t>
            </a:r>
          </a:p>
          <a:p>
            <a:r>
              <a:rPr lang="ja-JP" altLang="en-US" sz="9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認知症リスクが約</a:t>
            </a:r>
            <a:r>
              <a:rPr lang="en-US" altLang="ja-JP" sz="900" dirty="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2</a:t>
            </a:r>
            <a:r>
              <a:rPr lang="ja-JP" altLang="en-US" sz="9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倍</a:t>
            </a:r>
            <a:r>
              <a:rPr lang="en-US" altLang="ja-JP" sz="900" dirty="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!</a:t>
            </a:r>
            <a:endParaRPr lang="en-US" altLang="ja-JP" sz="900" dirty="0">
              <a:effectLst/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B017FD3-3C48-9B41-B686-C3EF6AFDFF53}"/>
              </a:ext>
            </a:extLst>
          </p:cNvPr>
          <p:cNvSpPr txBox="1"/>
          <p:nvPr/>
        </p:nvSpPr>
        <p:spPr>
          <a:xfrm>
            <a:off x="4346720" y="6617741"/>
            <a:ext cx="25884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●</a:t>
            </a:r>
            <a:r>
              <a:rPr lang="ja-JP" altLang="en-US" sz="1400" b="1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禁煙する</a:t>
            </a:r>
            <a:endParaRPr lang="en-US" altLang="ja-JP" sz="1400" b="1" dirty="0">
              <a:solidFill>
                <a:srgbClr val="E36729"/>
              </a:solidFill>
              <a:latin typeface="A-OTF Shin Maru Go Pro B" panose="020F0400000000000000" pitchFamily="34" charset="-128"/>
              <a:ea typeface="A-OTF Shin Maru Go Pro B" panose="020F0400000000000000" pitchFamily="34" charset="-128"/>
            </a:endParaRPr>
          </a:p>
          <a:p>
            <a:r>
              <a:rPr lang="ja-JP" altLang="en-US" sz="12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たばこは歯周病を悪化させます。歯周病の人はぜひ、禁煙を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E78D265-C020-5945-8F4D-0DAC428CBD89}"/>
              </a:ext>
            </a:extLst>
          </p:cNvPr>
          <p:cNvSpPr txBox="1"/>
          <p:nvPr/>
        </p:nvSpPr>
        <p:spPr>
          <a:xfrm>
            <a:off x="4346720" y="7249111"/>
            <a:ext cx="2588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●</a:t>
            </a:r>
            <a:r>
              <a:rPr lang="ja-JP" altLang="en-US" sz="1400" b="1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年</a:t>
            </a:r>
            <a:r>
              <a:rPr lang="en-US" altLang="ja-JP" sz="1400" b="1" dirty="0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1</a:t>
            </a:r>
            <a:r>
              <a:rPr lang="ja-JP" altLang="en-US" sz="1400" b="1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回は歯科健診</a:t>
            </a:r>
            <a:endParaRPr lang="en-US" altLang="ja-JP" sz="1400" b="1" dirty="0">
              <a:solidFill>
                <a:srgbClr val="E36729"/>
              </a:solidFill>
              <a:latin typeface="A-OTF Shin Maru Go Pro B" panose="020F0400000000000000" pitchFamily="34" charset="-128"/>
              <a:ea typeface="A-OTF Shin Maru Go Pro B" panose="020F0400000000000000" pitchFamily="34" charset="-128"/>
            </a:endParaRPr>
          </a:p>
          <a:p>
            <a:r>
              <a:rPr lang="ja-JP" altLang="en-US" sz="12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歯のチェックだけではなく、磨き方の指導や自分では取れない歯石も除去してもらえます。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28ADEE7-1FAD-CA4B-B52C-B3249FFD9865}"/>
              </a:ext>
            </a:extLst>
          </p:cNvPr>
          <p:cNvSpPr txBox="1"/>
          <p:nvPr/>
        </p:nvSpPr>
        <p:spPr>
          <a:xfrm>
            <a:off x="623804" y="6617741"/>
            <a:ext cx="3667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●</a:t>
            </a:r>
            <a:r>
              <a:rPr lang="ja-JP" altLang="en-US" sz="1400" b="1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毎日しっかりセルフケア</a:t>
            </a:r>
            <a:endParaRPr lang="en-US" altLang="ja-JP" sz="1400" b="1" dirty="0">
              <a:solidFill>
                <a:srgbClr val="E36729"/>
              </a:solidFill>
              <a:latin typeface="A-OTF Shin Maru Go Pro B" panose="020F0400000000000000" pitchFamily="34" charset="-128"/>
              <a:ea typeface="A-OTF Shin Maru Go Pro B" panose="020F0400000000000000" pitchFamily="34" charset="-128"/>
            </a:endParaRPr>
          </a:p>
          <a:p>
            <a:r>
              <a:rPr lang="ja-JP" altLang="en-US" sz="1200" b="1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▶︎</a:t>
            </a:r>
            <a:r>
              <a:rPr lang="ja-JP" altLang="en-US" sz="12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歯ブラシの毛先を歯の表面に当て、</a:t>
            </a:r>
            <a:r>
              <a:rPr lang="en-US" altLang="ja-JP" sz="1200" dirty="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1〜2</a:t>
            </a:r>
            <a:r>
              <a:rPr lang="ja-JP" altLang="en-US" sz="12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歯ずつ小刻みに磨く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51EC912-4722-0743-AA08-A44FE311F307}"/>
              </a:ext>
            </a:extLst>
          </p:cNvPr>
          <p:cNvSpPr txBox="1"/>
          <p:nvPr/>
        </p:nvSpPr>
        <p:spPr>
          <a:xfrm>
            <a:off x="623804" y="8849315"/>
            <a:ext cx="3667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▶︎</a:t>
            </a:r>
            <a:r>
              <a:rPr lang="ja-JP" altLang="en-US" sz="12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磨き残しに注意する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2342AE4-08B6-B44A-AFD7-41A9F9FC656A}"/>
              </a:ext>
            </a:extLst>
          </p:cNvPr>
          <p:cNvSpPr txBox="1"/>
          <p:nvPr/>
        </p:nvSpPr>
        <p:spPr>
          <a:xfrm>
            <a:off x="2803132" y="7151219"/>
            <a:ext cx="1479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◀︎</a:t>
            </a:r>
            <a:r>
              <a:rPr lang="ja-JP" altLang="en-US" sz="10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下の奥歯のウラ側の</a:t>
            </a:r>
            <a:endParaRPr lang="en-US" altLang="ja-JP" sz="1000" dirty="0"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  <a:p>
            <a:r>
              <a:rPr lang="ja-JP" altLang="en-US" sz="10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　当て方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076740D-B91B-7C41-B3AA-C90607F387B7}"/>
              </a:ext>
            </a:extLst>
          </p:cNvPr>
          <p:cNvSpPr txBox="1"/>
          <p:nvPr/>
        </p:nvSpPr>
        <p:spPr>
          <a:xfrm>
            <a:off x="2835791" y="8187671"/>
            <a:ext cx="1123478" cy="25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▲</a:t>
            </a:r>
            <a:r>
              <a:rPr lang="ja-JP" altLang="en-US" sz="10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外側の当て方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0456002C-6500-4A4A-B5A7-54D04EB45EA9}"/>
              </a:ext>
            </a:extLst>
          </p:cNvPr>
          <p:cNvSpPr txBox="1"/>
          <p:nvPr/>
        </p:nvSpPr>
        <p:spPr>
          <a:xfrm>
            <a:off x="2182646" y="8599875"/>
            <a:ext cx="2007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▲</a:t>
            </a:r>
            <a:r>
              <a:rPr lang="ja-JP" altLang="en-US" sz="10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歯と歯肉の境目の当て方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985BD71-8071-D34B-B03A-0D63DE9836C9}"/>
              </a:ext>
            </a:extLst>
          </p:cNvPr>
          <p:cNvSpPr txBox="1"/>
          <p:nvPr/>
        </p:nvSpPr>
        <p:spPr>
          <a:xfrm>
            <a:off x="865521" y="8187671"/>
            <a:ext cx="1123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>
                <a:solidFill>
                  <a:srgbClr val="E36729"/>
                </a:solidFill>
                <a:latin typeface="A-OTF Shin Maru Go Pro B" panose="020F0400000000000000" pitchFamily="34" charset="-128"/>
                <a:ea typeface="A-OTF Shin Maru Go Pro B" panose="020F0400000000000000" pitchFamily="34" charset="-128"/>
              </a:rPr>
              <a:t>▲</a:t>
            </a:r>
            <a:r>
              <a:rPr lang="ja-JP" altLang="en-US" sz="10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内側の当て方</a:t>
            </a:r>
          </a:p>
        </p:txBody>
      </p:sp>
    </p:spTree>
    <p:extLst>
      <p:ext uri="{BB962C8B-B14F-4D97-AF65-F5344CB8AC3E}">
        <p14:creationId xmlns:p14="http://schemas.microsoft.com/office/powerpoint/2010/main" val="352915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300</Words>
  <Application>Microsoft Office PowerPoint</Application>
  <PresentationFormat>ユーザー設定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Gothic MB101 Pro B</vt:lpstr>
      <vt:lpstr>A-OTF Shin Maru Go Pro B</vt:lpstr>
      <vt:lpstr>A-OTF Shin Maru Go Pro M</vt:lpstr>
      <vt:lpstr>A-OTF Shin Maru Go Pro 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2020-01-28T05:32:24Z</dcterms:created>
  <dcterms:modified xsi:type="dcterms:W3CDTF">2020-01-28T05:32:32Z</dcterms:modified>
</cp:coreProperties>
</file>